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1. Vybíráš si mezi jedničkou a dvojkou v nabídce jídel?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980-4138-962F-224CBAF240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80-4138-962F-224CBAF240D9}"/>
              </c:ext>
            </c:extLst>
          </c:dPt>
          <c:dLbls>
            <c:dLbl>
              <c:idx val="0"/>
              <c:layout>
                <c:manualLayout>
                  <c:x val="0.10594545247061508"/>
                  <c:y val="-0.3052213430587707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Ano;</a:t>
                    </a:r>
                    <a:r>
                      <a:rPr lang="en-US" sz="2400" baseline="0" dirty="0" smtClean="0"/>
                      <a:t> </a:t>
                    </a:r>
                    <a:fld id="{E91AB766-66DA-4471-9505-C27570C99E96}" type="VALUE">
                      <a:rPr lang="en-US" sz="2400" smtClean="0"/>
                      <a:pPr>
                        <a:defRPr sz="2400"/>
                      </a:pPr>
                      <a:t>[HODNOTA]</a:t>
                    </a:fld>
                    <a:r>
                      <a:rPr lang="en-US" sz="2400" baseline="0" dirty="0"/>
                      <a:t>; </a:t>
                    </a:r>
                    <a:fld id="{F4D9C911-6BE2-43AB-9B91-A01CA44D16FE}" type="PERCENTAGE">
                      <a:rPr lang="en-US" sz="2400" baseline="0"/>
                      <a:pPr>
                        <a:defRPr sz="2400"/>
                      </a:pPr>
                      <a:t>[PROCENTO]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82220700673285"/>
                      <c:h val="0.107553066689057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980-4138-962F-224CBAF240D9}"/>
                </c:ext>
              </c:extLst>
            </c:dLbl>
            <c:dLbl>
              <c:idx val="1"/>
              <c:layout>
                <c:manualLayout>
                  <c:x val="-0.11622741450796911"/>
                  <c:y val="3.82634546936786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Ne;</a:t>
                    </a:r>
                    <a:r>
                      <a:rPr lang="en-US" sz="2400" baseline="0" dirty="0" smtClean="0"/>
                      <a:t> </a:t>
                    </a:r>
                    <a:fld id="{DA047058-4928-4CF6-ABDB-A0DECD782CF0}" type="VALUE">
                      <a:rPr lang="en-US" sz="2400" smtClean="0"/>
                      <a:pPr>
                        <a:defRPr sz="2400"/>
                      </a:pPr>
                      <a:t>[HODNOTA]</a:t>
                    </a:fld>
                    <a:r>
                      <a:rPr lang="en-US" sz="2400" baseline="0" dirty="0"/>
                      <a:t>; </a:t>
                    </a:r>
                    <a:fld id="{151D82D8-407A-4BBA-BFA9-67DCEDEEB435}" type="PERCENTAGE">
                      <a:rPr lang="en-US" sz="2400" baseline="0"/>
                      <a:pPr>
                        <a:defRPr sz="2400"/>
                      </a:pPr>
                      <a:t>[PROCENTO]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980-4138-962F-224CBAF24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311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0-4138-962F-224CBAF24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266746547985825E-2"/>
          <c:y val="0.74323183130706683"/>
          <c:w val="0.20482873064779947"/>
          <c:h val="9.28785351553157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12. Jak jsi spokojen se školní jídelnou?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EE-482B-90DC-31D16A76BC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EE-482B-90DC-31D16A76BC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0EE-482B-90DC-31D16A76BC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EE-482B-90DC-31D16A76BC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738-4057-B518-656923919B6D}"/>
              </c:ext>
            </c:extLst>
          </c:dPt>
          <c:dLbls>
            <c:dLbl>
              <c:idx val="0"/>
              <c:layout>
                <c:manualLayout>
                  <c:x val="4.7374186922286891E-2"/>
                  <c:y val="7.30505465754033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EE-482B-90DC-31D16A76BC3A}"/>
                </c:ext>
              </c:extLst>
            </c:dLbl>
            <c:dLbl>
              <c:idx val="1"/>
              <c:layout>
                <c:manualLayout>
                  <c:x val="6.0967086994560465E-2"/>
                  <c:y val="-0.1457755149642339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EE-482B-90DC-31D16A76BC3A}"/>
                </c:ext>
              </c:extLst>
            </c:dLbl>
            <c:dLbl>
              <c:idx val="2"/>
              <c:layout>
                <c:manualLayout>
                  <c:x val="-2.002695994522424E-2"/>
                  <c:y val="3.02154884960933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EE-482B-90DC-31D16A76BC3A}"/>
                </c:ext>
              </c:extLst>
            </c:dLbl>
            <c:dLbl>
              <c:idx val="3"/>
              <c:layout>
                <c:manualLayout>
                  <c:x val="-9.5502871923618237E-3"/>
                  <c:y val="7.35083963035204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EE-482B-90DC-31D16A76BC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54</c:v>
                </c:pt>
                <c:pt idx="1">
                  <c:v>154</c:v>
                </c:pt>
                <c:pt idx="2">
                  <c:v>102</c:v>
                </c:pt>
                <c:pt idx="3">
                  <c:v>18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E-482B-90DC-31D16A76B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2. Rozumíš dobře popisu jídel v jídelníčku?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E49-421D-8B8A-5F45339C62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49-421D-8B8A-5F45339C62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E49-421D-8B8A-5F45339C62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49-421D-8B8A-5F45339C6239}"/>
              </c:ext>
            </c:extLst>
          </c:dPt>
          <c:dLbls>
            <c:dLbl>
              <c:idx val="0"/>
              <c:layout>
                <c:manualLayout>
                  <c:x val="0.1030062478603218"/>
                  <c:y val="3.997299221526803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89004906995318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E49-421D-8B8A-5F45339C6239}"/>
                </c:ext>
              </c:extLst>
            </c:dLbl>
            <c:dLbl>
              <c:idx val="1"/>
              <c:layout>
                <c:manualLayout>
                  <c:x val="4.2856803225683748E-2"/>
                  <c:y val="-3.273315012531777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2057894937046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E49-421D-8B8A-5F45339C6239}"/>
                </c:ext>
              </c:extLst>
            </c:dLbl>
            <c:dLbl>
              <c:idx val="2"/>
              <c:layout>
                <c:manualLayout>
                  <c:x val="-8.6609893871961788E-3"/>
                  <c:y val="-5.46004470349120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79826163033965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E49-421D-8B8A-5F45339C6239}"/>
                </c:ext>
              </c:extLst>
            </c:dLbl>
            <c:dLbl>
              <c:idx val="3"/>
              <c:layout>
                <c:manualLayout>
                  <c:x val="-9.6804984974704245E-2"/>
                  <c:y val="3.23222420322208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E49-421D-8B8A-5F45339C62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ano, vždy</c:v>
                </c:pt>
                <c:pt idx="1">
                  <c:v>spíše ano</c:v>
                </c:pt>
                <c:pt idx="2">
                  <c:v>spíše ne</c:v>
                </c:pt>
                <c:pt idx="3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32</c:v>
                </c:pt>
                <c:pt idx="1">
                  <c:v>132</c:v>
                </c:pt>
                <c:pt idx="2">
                  <c:v>153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9-421D-8B8A-5F45339C6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296502339381491"/>
          <c:y val="7.486444047476891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3. Jak často nedojídáš a vracíš větší část oběda?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D44-4337-8A2E-7FE671EF37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44-4337-8A2E-7FE671EF37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44-4337-8A2E-7FE671EF37FA}"/>
              </c:ext>
            </c:extLst>
          </c:dPt>
          <c:dLbls>
            <c:dLbl>
              <c:idx val="0"/>
              <c:layout>
                <c:manualLayout>
                  <c:x val="6.6695956483700414E-2"/>
                  <c:y val="0.170829064531415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44-4337-8A2E-7FE671EF37FA}"/>
                </c:ext>
              </c:extLst>
            </c:dLbl>
            <c:dLbl>
              <c:idx val="1"/>
              <c:layout>
                <c:manualLayout>
                  <c:x val="-6.9580052493438321E-2"/>
                  <c:y val="-0.240824503367093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52057894937046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D44-4337-8A2E-7FE671EF37FA}"/>
                </c:ext>
              </c:extLst>
            </c:dLbl>
            <c:dLbl>
              <c:idx val="2"/>
              <c:layout>
                <c:manualLayout>
                  <c:x val="9.1790577808208762E-2"/>
                  <c:y val="1.03184225024854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09903381642517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D44-4337-8A2E-7FE671EF37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vůbec</c:v>
                </c:pt>
                <c:pt idx="1">
                  <c:v>několikrát týdně</c:v>
                </c:pt>
                <c:pt idx="2">
                  <c:v>každý den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85</c:v>
                </c:pt>
                <c:pt idx="1">
                  <c:v>245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4-4337-8A2E-7FE671EF3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4. Jsou pro tebe obědy dobře ochucené?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DD-4CBA-B11C-4A8089E9C4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DD-4CBA-B11C-4A8089E9C4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5DD-4CBA-B11C-4A8089E9C4EB}"/>
              </c:ext>
            </c:extLst>
          </c:dPt>
          <c:dLbls>
            <c:dLbl>
              <c:idx val="0"/>
              <c:layout>
                <c:manualLayout>
                  <c:x val="3.5192618585720266E-2"/>
                  <c:y val="2.861648532014750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DD-4CBA-B11C-4A8089E9C4EB}"/>
                </c:ext>
              </c:extLst>
            </c:dLbl>
            <c:dLbl>
              <c:idx val="1"/>
              <c:layout>
                <c:manualLayout>
                  <c:x val="0.37902192932405182"/>
                  <c:y val="-0.1703395724381856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DD-4CBA-B11C-4A8089E9C4EB}"/>
                </c:ext>
              </c:extLst>
            </c:dLbl>
            <c:dLbl>
              <c:idx val="2"/>
              <c:layout>
                <c:manualLayout>
                  <c:x val="-0.10114182738027312"/>
                  <c:y val="2.97867903406805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DD-4CBA-B11C-4A8089E9C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vždy</c:v>
                </c:pt>
                <c:pt idx="1">
                  <c:v>občas</c:v>
                </c:pt>
                <c:pt idx="2">
                  <c:v>ne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68</c:v>
                </c:pt>
                <c:pt idx="1">
                  <c:v>234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D-4CBA-B11C-4A8089E9C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683964776142113"/>
          <c:y val="0.92859851383643366"/>
          <c:w val="0.14765263037772453"/>
          <c:h val="4.4804242650947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5. </a:t>
            </a:r>
            <a:r>
              <a:rPr lang="en-US" sz="3200" dirty="0" err="1"/>
              <a:t>Jsi</a:t>
            </a:r>
            <a:r>
              <a:rPr lang="en-US" sz="3200" dirty="0"/>
              <a:t> </a:t>
            </a:r>
            <a:r>
              <a:rPr lang="en-US" sz="3200" dirty="0" err="1"/>
              <a:t>spokojený</a:t>
            </a:r>
            <a:r>
              <a:rPr lang="en-US" sz="3200" dirty="0"/>
              <a:t> s </a:t>
            </a:r>
            <a:r>
              <a:rPr lang="en-US" sz="3200" dirty="0" err="1"/>
              <a:t>výběrem</a:t>
            </a:r>
            <a:r>
              <a:rPr lang="en-US" sz="3200" dirty="0"/>
              <a:t> </a:t>
            </a:r>
            <a:r>
              <a:rPr lang="en-US" sz="3200" dirty="0" err="1"/>
              <a:t>pití</a:t>
            </a:r>
            <a:r>
              <a:rPr lang="en-US" sz="3200" dirty="0"/>
              <a:t> v </a:t>
            </a:r>
            <a:r>
              <a:rPr lang="en-US" sz="3200" dirty="0" err="1"/>
              <a:t>jídelně</a:t>
            </a:r>
            <a:r>
              <a:rPr lang="en-US" sz="3200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5. Jsi spokojený s výběrem pití v jídelně?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2F8-485A-8C7D-9C0E2A8418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F8-485A-8C7D-9C0E2A8418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F8-485A-8C7D-9C0E2A84188E}"/>
              </c:ext>
            </c:extLst>
          </c:dPt>
          <c:dLbls>
            <c:dLbl>
              <c:idx val="0"/>
              <c:layout>
                <c:manualLayout>
                  <c:x val="1.0955294990300126E-2"/>
                  <c:y val="-6.44725829158755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2F8-485A-8C7D-9C0E2A84188E}"/>
                </c:ext>
              </c:extLst>
            </c:dLbl>
            <c:dLbl>
              <c:idx val="1"/>
              <c:layout>
                <c:manualLayout>
                  <c:x val="-1.5911598006770921E-3"/>
                  <c:y val="-0.129051257106615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37198067632853"/>
                      <c:h val="0.134586167061091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2F8-485A-8C7D-9C0E2A84188E}"/>
                </c:ext>
              </c:extLst>
            </c:dLbl>
            <c:dLbl>
              <c:idx val="2"/>
              <c:layout>
                <c:manualLayout>
                  <c:x val="-1.5705856061470534E-2"/>
                  <c:y val="1.052549813413713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F8-485A-8C7D-9C0E2A8418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částečně</c:v>
                </c:pt>
                <c:pt idx="2">
                  <c:v>ne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178</c:v>
                </c:pt>
                <c:pt idx="1">
                  <c:v>147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8-485A-8C7D-9C0E2A841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6. Máš v jídelně dostatečný klid a pohodu na jídlo?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21-4625-B5FC-F29FCF7896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C21-4625-B5FC-F29FCF7896FC}"/>
              </c:ext>
            </c:extLst>
          </c:dPt>
          <c:dLbls>
            <c:dLbl>
              <c:idx val="0"/>
              <c:layout>
                <c:manualLayout>
                  <c:x val="4.2327922324926777E-2"/>
                  <c:y val="-0.2668172410417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21-4625-B5FC-F29FCF7896FC}"/>
                </c:ext>
              </c:extLst>
            </c:dLbl>
            <c:dLbl>
              <c:idx val="1"/>
              <c:layout>
                <c:manualLayout>
                  <c:x val="-2.6907261592300964E-2"/>
                  <c:y val="7.40967490918885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21-4625-B5FC-F29FCF7896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248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1-4625-B5FC-F29FCF789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7. Chodíš rád do školní jídelny?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5C-4328-BF25-59F6B1895C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5C-4328-BF25-59F6B1895C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5C-4328-BF25-59F6B1895C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42-4A48-8711-9828F7C6B721}"/>
              </c:ext>
            </c:extLst>
          </c:dPt>
          <c:dLbls>
            <c:dLbl>
              <c:idx val="0"/>
              <c:layout>
                <c:manualLayout>
                  <c:x val="1.6210439727642741E-2"/>
                  <c:y val="7.04646275412356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5C-4328-BF25-59F6B1895C2B}"/>
                </c:ext>
              </c:extLst>
            </c:dLbl>
            <c:dLbl>
              <c:idx val="1"/>
              <c:layout>
                <c:manualLayout>
                  <c:x val="-0.10317970443911903"/>
                  <c:y val="-0.184890046832000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5C-4328-BF25-59F6B1895C2B}"/>
                </c:ext>
              </c:extLst>
            </c:dLbl>
            <c:dLbl>
              <c:idx val="2"/>
              <c:layout>
                <c:manualLayout>
                  <c:x val="-5.1791623873102821E-2"/>
                  <c:y val="3.94902610843591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5C-4328-BF25-59F6B1895C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spíše ano</c:v>
                </c:pt>
                <c:pt idx="2">
                  <c:v>spíše ne</c:v>
                </c:pt>
                <c:pt idx="3">
                  <c:v>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124</c:v>
                </c:pt>
                <c:pt idx="1">
                  <c:v>190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C-4328-BF25-59F6B1895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8. Jaké jsou podle tebe paní kuchařky?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AD-41D1-A606-A8C536CB92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6AD-41D1-A606-A8C536CB92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AD-41D1-A606-A8C536CB92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6AD-41D1-A606-A8C536CB925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AD-41D1-A606-A8C536CB925A}"/>
              </c:ext>
            </c:extLst>
          </c:dPt>
          <c:dLbls>
            <c:dLbl>
              <c:idx val="0"/>
              <c:layout>
                <c:manualLayout>
                  <c:x val="3.9645526646125757E-2"/>
                  <c:y val="7.8799684368353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AD-41D1-A606-A8C536CB925A}"/>
                </c:ext>
              </c:extLst>
            </c:dLbl>
            <c:dLbl>
              <c:idx val="1"/>
              <c:layout>
                <c:manualLayout>
                  <c:x val="7.1814494655559363E-2"/>
                  <c:y val="-0.1137696886940068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AD-41D1-A606-A8C536CB925A}"/>
                </c:ext>
              </c:extLst>
            </c:dLbl>
            <c:dLbl>
              <c:idx val="2"/>
              <c:layout>
                <c:manualLayout>
                  <c:x val="-7.02884286203355E-3"/>
                  <c:y val="3.88706636351529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AD-41D1-A606-A8C536CB925A}"/>
                </c:ext>
              </c:extLst>
            </c:dLbl>
            <c:dLbl>
              <c:idx val="3"/>
              <c:layout>
                <c:manualLayout>
                  <c:x val="-2.1819487238008292E-2"/>
                  <c:y val="1.9959262457072677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AD-41D1-A606-A8C536CB925A}"/>
                </c:ext>
              </c:extLst>
            </c:dLbl>
            <c:dLbl>
              <c:idx val="4"/>
              <c:layout>
                <c:manualLayout>
                  <c:x val="1.0954248925406064E-2"/>
                  <c:y val="-3.448409952238861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AD-41D1-A606-A8C536CB92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71</c:v>
                </c:pt>
                <c:pt idx="1">
                  <c:v>140</c:v>
                </c:pt>
                <c:pt idx="2">
                  <c:v>99</c:v>
                </c:pt>
                <c:pt idx="3">
                  <c:v>21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D-41D1-A606-A8C536CB9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9. Jak se podle tebe chovají ostatní žáci v jídelně?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1-48DF-8FCC-9D55C13895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1-48DF-8FCC-9D55C13895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7B1-48DF-8FCC-9D55C13895AD}"/>
              </c:ext>
            </c:extLst>
          </c:dPt>
          <c:dLbls>
            <c:dLbl>
              <c:idx val="0"/>
              <c:layout>
                <c:manualLayout>
                  <c:x val="1.726363688234623E-2"/>
                  <c:y val="2.26767031198219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B1-48DF-8FCC-9D55C13895AD}"/>
                </c:ext>
              </c:extLst>
            </c:dLbl>
            <c:dLbl>
              <c:idx val="1"/>
              <c:layout>
                <c:manualLayout>
                  <c:x val="-0.22198885465403781"/>
                  <c:y val="-0.140625822674341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81400966183578"/>
                      <c:h val="0.10259491059454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B1-48DF-8FCC-9D55C13895AD}"/>
                </c:ext>
              </c:extLst>
            </c:dLbl>
            <c:dLbl>
              <c:idx val="2"/>
              <c:layout>
                <c:manualLayout>
                  <c:x val="-1.0941363307847399E-2"/>
                  <c:y val="3.26657418875061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50840655787594"/>
                      <c:h val="9.3854130139208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7B1-48DF-8FCC-9D55C1389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slušně</c:v>
                </c:pt>
                <c:pt idx="1">
                  <c:v>někdy nevhodně</c:v>
                </c:pt>
                <c:pt idx="2">
                  <c:v>často nevhodně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59</c:v>
                </c:pt>
                <c:pt idx="1">
                  <c:v>243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1-48DF-8FCC-9D55C1389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7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08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88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97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83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96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6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1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0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5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0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FE60-C081-4778-8CA4-1D8A33356B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40450-03A3-4000-B641-1CBA7945D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0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Vyhodnocení dotazníkového šetření ke školní jídelně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Proběhlo ve všech třídách v květnu 2023</a:t>
            </a:r>
          </a:p>
          <a:p>
            <a:r>
              <a:rPr lang="cs-CZ" dirty="0" smtClean="0"/>
              <a:t>Vypracoval: Mgr. Tomáš Augustýn, Ph.D. – ředitel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6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2738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895985"/>
              </p:ext>
            </p:extLst>
          </p:nvPr>
        </p:nvGraphicFramePr>
        <p:xfrm>
          <a:off x="838200" y="365125"/>
          <a:ext cx="10515600" cy="5783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3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10. a) Nejoblíbenější jídlo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Špagety 37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Tortila</a:t>
            </a:r>
            <a:r>
              <a:rPr lang="cs-CZ" dirty="0" smtClean="0"/>
              <a:t> 37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Lasagne 33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Buchtičky s krémem</a:t>
            </a:r>
            <a:r>
              <a:rPr lang="cs-CZ" dirty="0"/>
              <a:t> </a:t>
            </a:r>
            <a:r>
              <a:rPr lang="cs-CZ" dirty="0" smtClean="0"/>
              <a:t>31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Řízek 29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Buchty 20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Rajská 19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Palačinky 15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Pizza 14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KFC 13	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10.b) Nejméně oblíbené jídlo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Ryba 95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Houby 30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Játra 14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Čočka 13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Špenát 10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Bramborová kaše 9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Tortila</a:t>
            </a:r>
            <a:r>
              <a:rPr lang="cs-CZ" dirty="0" smtClean="0"/>
              <a:t> 8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Špagety 7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Polévky 6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Pizza 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0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 Co bys chtěl změnit?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Automat na pití 40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Názvy jídel 28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Lepší jídla 27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Obrázky 11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Větší výběr pití 11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Větší porce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6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49316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718455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0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9874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65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25454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5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15425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1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92396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48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16606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95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3868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08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366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Vyhodnocení dotazníkového šetření ke školní jídelně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10. a) Nejoblíbenější jídlo</vt:lpstr>
      <vt:lpstr>10.b) Nejméně oblíbené jídlo</vt:lpstr>
      <vt:lpstr>11. Co bys chtěl změnit?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Augustýn Tomáš</dc:creator>
  <cp:lastModifiedBy>Augustýn Tomáš</cp:lastModifiedBy>
  <cp:revision>10</cp:revision>
  <dcterms:created xsi:type="dcterms:W3CDTF">2023-06-27T06:19:00Z</dcterms:created>
  <dcterms:modified xsi:type="dcterms:W3CDTF">2023-10-03T08:30:09Z</dcterms:modified>
</cp:coreProperties>
</file>